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59" r:id="rId4"/>
    <p:sldId id="261" r:id="rId5"/>
    <p:sldId id="262" r:id="rId6"/>
    <p:sldId id="266" r:id="rId7"/>
    <p:sldId id="263" r:id="rId8"/>
    <p:sldId id="25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32D09"/>
    <a:srgbClr val="FFFF00"/>
    <a:srgbClr val="466F86"/>
    <a:srgbClr val="6897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51"/>
  </p:normalViewPr>
  <p:slideViewPr>
    <p:cSldViewPr snapToGrid="0"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C7E69-20BA-4A98-A4CE-83E265EAD8E8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810B-2CFC-42B2-9496-841145076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810B-2CFC-42B2-9496-8411450766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965474a9_3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965474a9_3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58983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965474a9_3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965474a9_3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6548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965474a9_3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965474a9_3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4105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965474a9_3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965474a9_3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4105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965474a9_3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965474a9_3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4105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965474a9_3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965474a9_3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4105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вешалка, ламп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F558159-12CC-636A-B792-E4EBD16F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3CC98-C3A6-E950-D2D3-0EC9C4F9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122363"/>
            <a:ext cx="10086109" cy="2387600"/>
          </a:xfr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AD64-502D-1A66-A6DF-C94D88D8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1" y="3602038"/>
            <a:ext cx="10086109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66F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6CEA51-FD97-BC97-271A-84471772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0808E5-B408-E027-89DA-7BEF7744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5C4EFD-353C-9557-83F4-BB37591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094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CE3AF-915D-7F7C-1F46-232EA572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C17D87-C6EE-A6CA-F0C9-B234941F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99FA61-8E70-33DA-298B-9520D0C4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14BE0B-3AEB-58CE-C766-AE833EF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AAF53B-AFDF-AA28-0A2A-263AF1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003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752C52-C95F-E025-D8DB-9648B13CA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ED4AC1-2B4A-E82B-EA27-5A9A3109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E9098C-94D9-EE4B-CBE8-122906BC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FA2A01-705D-994C-8EE6-13C217D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1AEC40-BCA5-6754-727F-A433B3C9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8385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35A8B7-4E30-6ACC-F31D-DF4485F1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C019B5-2824-9901-D5DA-6910D6B8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ACC1BE-F97D-64C7-2634-15ADD3CD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77FC68-B75F-6860-ACAA-41B750B0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99BE66-B5BE-2CFF-21C6-AE5C2E2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3045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61E3A-50EC-FCCE-8CAB-A455237F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5FBFE2-2C14-0FDB-FA46-01A5E5A5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7FF3AB-547D-9C41-1356-E38B8C01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6E4CC6-8DB4-F67E-10FF-3AB0F8CF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0A6EA4-21EE-59A5-7C6B-2FD52FE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8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E9CBB-ED9D-F516-0701-BCE0E509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3EBBD-6B98-7644-3A90-0C62EF19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970D5F-60D6-0F7F-6922-74325B1A5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5D9E6E-4BDA-0299-C546-1A195BED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6C2084-3520-2341-31CD-419C524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4B1F19-EC94-573C-8E3D-8EF7F68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82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B461B-408B-9DC3-B8CD-880C28C4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A92494-6FFF-69D5-13F6-4BD1BFA1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65975E-F327-C7A4-6E72-E9D98799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6B474C-B76C-F92D-E6BC-F5F1A00A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3AD327E-9243-5CC6-2D52-1B66C3428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DA96B3-0E84-3218-B845-C4D73189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A5355A0-85F1-77DE-972B-383021BB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AAC1579-66CF-3BED-3EEF-42498DBE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48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8DD77-8C21-9C59-7009-2635363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48DD61-06D0-45B2-C21F-41928F1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CEBA6C-507B-8EB7-901B-74A04F53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5E2274-DB90-75DA-1628-23F38840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601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C919BB-1B40-A963-4C3D-7815E2E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73C9C7-0B4B-E862-5058-00C5AB73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13C4EF-F317-BDB3-B32F-B791BF0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540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C6C11-80FB-1693-D39B-1B41292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9BAAC6-3F5B-EDB6-1DDA-C946702A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AC7EF8-474E-9A5F-9140-4FF2CC60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C88D75-C1CF-A3E1-8489-D9CE30FA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E23BA9-C0B8-592F-535F-ED679CDD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42AE91-46D7-B3EB-B3DD-EE7D066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57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4E61D-473A-5A88-AB7E-A4D731C8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F59467-E984-F792-D51E-956D5B58B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1646EF-5FE9-6899-BF66-B1D0E408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EA2E40-7D1E-5D5A-6D75-FF9CFD4A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E64D46-361E-A89C-4A8B-2C5374C3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92A4DD-2897-2131-DE71-9ECB9AA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278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7900A5-ABF7-1EF0-A50D-EECBDE3546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4A7245-B35D-9689-9B76-36BAEA7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173469"/>
            <a:ext cx="105156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8F38FE-181F-4CB0-92A0-67F1B4FC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F08460-893B-F56D-678C-168A558D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2E9D-0DA1-462D-ADB3-D4E8934D88E0}" type="datetimeFigureOut">
              <a:rPr lang="x-none" smtClean="0"/>
              <a:pPr/>
              <a:t>17.08.2023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C281E1-8B1C-DED6-BF4D-5399D7C1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A7FEC4-5E77-D2D7-D114-6AC10392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80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91A63-6CAA-EED9-EB43-2C34CAA3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302" y="975714"/>
            <a:ext cx="10086109" cy="2387600"/>
          </a:xfrm>
        </p:spPr>
        <p:txBody>
          <a:bodyPr>
            <a:noAutofit/>
          </a:bodyPr>
          <a:lstStyle/>
          <a:p>
            <a:pPr indent="180340">
              <a:lnSpc>
                <a:spcPct val="108000"/>
              </a:lnSpc>
            </a:pPr>
            <a:r>
              <a:rPr lang="ru-RU" sz="3200" dirty="0" smtClean="0">
                <a:solidFill>
                  <a:srgbClr val="632D09"/>
                </a:solidFill>
              </a:rPr>
              <a:t>ПРОГРАММА </a:t>
            </a:r>
            <a:br>
              <a:rPr lang="ru-RU" sz="3200" dirty="0" smtClean="0">
                <a:solidFill>
                  <a:srgbClr val="632D09"/>
                </a:solidFill>
              </a:rPr>
            </a:br>
            <a:r>
              <a:rPr lang="ru-RU" sz="3200" dirty="0" smtClean="0">
                <a:solidFill>
                  <a:srgbClr val="632D09"/>
                </a:solidFill>
              </a:rPr>
              <a:t> ЭКСПЕРИМЕНТАЛЬНОЙ ПЛОЩАДКИ</a:t>
            </a:r>
            <a:br>
              <a:rPr lang="ru-RU" sz="3200" dirty="0" smtClean="0">
                <a:solidFill>
                  <a:srgbClr val="632D09"/>
                </a:solidFill>
              </a:rPr>
            </a:br>
            <a:r>
              <a:rPr lang="ru-RU" sz="3200" dirty="0" smtClean="0">
                <a:solidFill>
                  <a:srgbClr val="632D09"/>
                </a:solidFill>
              </a:rPr>
              <a:t>«</a:t>
            </a:r>
            <a:r>
              <a:rPr lang="ru-RU" sz="3200" dirty="0" err="1" smtClean="0">
                <a:solidFill>
                  <a:srgbClr val="632D09"/>
                </a:solidFill>
              </a:rPr>
              <a:t>Этнопедагогический</a:t>
            </a:r>
            <a:r>
              <a:rPr lang="ru-RU" sz="3200" dirty="0" smtClean="0">
                <a:solidFill>
                  <a:srgbClr val="632D09"/>
                </a:solidFill>
              </a:rPr>
              <a:t> подход в воспитании казахстанского школьника»</a:t>
            </a:r>
            <a:endParaRPr lang="x-none" sz="3200" dirty="0">
              <a:solidFill>
                <a:srgbClr val="632D09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3AEF0A-DCE3-C285-74EF-24856F74D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355" y="3420882"/>
            <a:ext cx="10833645" cy="165576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800" dirty="0" smtClean="0">
                <a:solidFill>
                  <a:srgbClr val="632D09"/>
                </a:solidFill>
              </a:rPr>
              <a:t>Исполнитель эксперимента:   </a:t>
            </a:r>
          </a:p>
          <a:p>
            <a:pPr algn="r"/>
            <a:r>
              <a:rPr lang="ru-RU" sz="8000" dirty="0" smtClean="0">
                <a:solidFill>
                  <a:srgbClr val="002060"/>
                </a:solidFill>
              </a:rPr>
              <a:t>Педагогический коллектив средней школы №41</a:t>
            </a:r>
          </a:p>
          <a:p>
            <a:pPr algn="r"/>
            <a:r>
              <a:rPr lang="ru-RU" sz="6800" dirty="0" smtClean="0">
                <a:solidFill>
                  <a:srgbClr val="C00000"/>
                </a:solidFill>
              </a:rPr>
              <a:t> </a:t>
            </a:r>
            <a:r>
              <a:rPr lang="ru-RU" sz="6800" dirty="0" smtClean="0">
                <a:solidFill>
                  <a:srgbClr val="632D09"/>
                </a:solidFill>
              </a:rPr>
              <a:t>Научное руководство: </a:t>
            </a:r>
          </a:p>
          <a:p>
            <a:pPr algn="r"/>
            <a:r>
              <a:rPr lang="ru-RU" sz="8000" dirty="0" smtClean="0">
                <a:solidFill>
                  <a:srgbClr val="002060"/>
                </a:solidFill>
              </a:rPr>
              <a:t>Директор РГКП «Государственный историко-культурный музей-заповедник «</a:t>
            </a:r>
            <a:r>
              <a:rPr lang="ru-RU" sz="8000" dirty="0" err="1" smtClean="0">
                <a:solidFill>
                  <a:srgbClr val="002060"/>
                </a:solidFill>
              </a:rPr>
              <a:t>Бозок</a:t>
            </a:r>
            <a:r>
              <a:rPr lang="ru-RU" sz="8000" dirty="0" smtClean="0">
                <a:solidFill>
                  <a:srgbClr val="002060"/>
                </a:solidFill>
              </a:rPr>
              <a:t>» КК МКС РК  </a:t>
            </a:r>
            <a:r>
              <a:rPr lang="ru-RU" sz="8000" dirty="0" err="1" smtClean="0">
                <a:solidFill>
                  <a:srgbClr val="002060"/>
                </a:solidFill>
              </a:rPr>
              <a:t>Бурбаева</a:t>
            </a:r>
            <a:r>
              <a:rPr lang="ru-RU" sz="8000" dirty="0" smtClean="0">
                <a:solidFill>
                  <a:srgbClr val="002060"/>
                </a:solidFill>
              </a:rPr>
              <a:t> С.Б.,  кандидат педагогических наук</a:t>
            </a:r>
          </a:p>
          <a:p>
            <a:pPr algn="r"/>
            <a:r>
              <a:rPr lang="ru-RU" sz="8000" dirty="0" smtClean="0">
                <a:solidFill>
                  <a:srgbClr val="002060"/>
                </a:solidFill>
              </a:rPr>
              <a:t>Ахметова К.К., кандидат педагогических наук, член корреспондент Академии </a:t>
            </a:r>
            <a:r>
              <a:rPr lang="ru-RU" sz="8000" dirty="0" err="1" smtClean="0">
                <a:solidFill>
                  <a:srgbClr val="002060"/>
                </a:solidFill>
              </a:rPr>
              <a:t>педнаук</a:t>
            </a:r>
            <a:endParaRPr lang="ru-RU" sz="8000" dirty="0" smtClean="0">
              <a:solidFill>
                <a:srgbClr val="002060"/>
              </a:solidFill>
            </a:endParaRPr>
          </a:p>
          <a:p>
            <a:pPr algn="r"/>
            <a:endParaRPr lang="x-none" sz="4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66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22737" y="4833953"/>
            <a:ext cx="3833475" cy="168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8000"/>
              </a:lnSpc>
            </a:pP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Определение   и экспериментальное обоснование педагогических условий, обеспечивающих эффективность духовно-нравственного воспитания учащихся через их </a:t>
            </a:r>
            <a:r>
              <a:rPr lang="ru-RU" sz="1600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деятельностное</a:t>
            </a: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приобщение к этнокультурным традициям.</a:t>
            </a:r>
            <a:endParaRPr lang="ru-RU" sz="1600" b="1" dirty="0">
              <a:solidFill>
                <a:srgbClr val="632D0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2424" y="5571427"/>
            <a:ext cx="3612624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8000"/>
              </a:lnSpc>
            </a:pP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Выявление  воспитательного потенциала народных традиций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6649" y="1756927"/>
            <a:ext cx="2951631" cy="168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8000"/>
              </a:lnSpc>
            </a:pP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Заключается в рассмотрении сущности и содержания духовно-нравственного воспитания учащихся в процессе их приобщения к традициям и этнокультуре </a:t>
            </a:r>
            <a:endParaRPr lang="ru-RU" sz="1600" b="1" dirty="0">
              <a:solidFill>
                <a:srgbClr val="632D0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47" y="258792"/>
            <a:ext cx="40802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НОВИЗНА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55502" y="1673525"/>
            <a:ext cx="3036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32D09"/>
                </a:solidFill>
              </a:rPr>
              <a:t> </a:t>
            </a: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Формирование  личности школьника в процессе привития ему духовно-нравственных представлений и норм </a:t>
            </a:r>
          </a:p>
        </p:txBody>
      </p:sp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33FF53-851A-EF5C-FF46-824835E0E222}"/>
              </a:ext>
            </a:extLst>
          </p:cNvPr>
          <p:cNvSpPr txBox="1"/>
          <p:nvPr/>
        </p:nvSpPr>
        <p:spPr>
          <a:xfrm>
            <a:off x="560716" y="1199072"/>
            <a:ext cx="9920377" cy="11947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indent="240447" algn="ctr">
              <a:lnSpc>
                <a:spcPct val="108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ПЕРСПЕКТИВНЫЙ ПЛАН РАБОТЫ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0447" algn="ctr">
              <a:lnSpc>
                <a:spcPct val="108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ПРОГРАММЫ  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0447" algn="ctr">
              <a:lnSpc>
                <a:spcPct val="108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ЭКСПЕРИМЕНТАЛЬНОЙ ПЛОЩАДКИ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701C5B7C-5325-EA09-D311-94278A229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3383315"/>
              </p:ext>
            </p:extLst>
          </p:nvPr>
        </p:nvGraphicFramePr>
        <p:xfrm>
          <a:off x="595223" y="2579298"/>
          <a:ext cx="10895162" cy="35305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98891">
                  <a:extLst>
                    <a:ext uri="{9D8B030D-6E8A-4147-A177-3AD203B41FA5}">
                      <a16:colId xmlns="" xmlns:a16="http://schemas.microsoft.com/office/drawing/2014/main" val="972294706"/>
                    </a:ext>
                  </a:extLst>
                </a:gridCol>
                <a:gridCol w="156673">
                  <a:extLst>
                    <a:ext uri="{9D8B030D-6E8A-4147-A177-3AD203B41FA5}">
                      <a16:colId xmlns="" xmlns:a16="http://schemas.microsoft.com/office/drawing/2014/main" val="432505818"/>
                    </a:ext>
                  </a:extLst>
                </a:gridCol>
                <a:gridCol w="1739598">
                  <a:extLst>
                    <a:ext uri="{9D8B030D-6E8A-4147-A177-3AD203B41FA5}">
                      <a16:colId xmlns="" xmlns:a16="http://schemas.microsoft.com/office/drawing/2014/main" val="1213637403"/>
                    </a:ext>
                  </a:extLst>
                </a:gridCol>
              </a:tblGrid>
              <a:tr h="467012">
                <a:tc gridSpan="2">
                  <a:txBody>
                    <a:bodyPr/>
                    <a:lstStyle/>
                    <a:p>
                      <a:pPr algn="ctr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Содержание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Сроки выполнения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extLst>
                  <a:ext uri="{0D108BD9-81ED-4DB2-BD59-A6C34878D82A}">
                    <a16:rowId xmlns="" xmlns:a16="http://schemas.microsoft.com/office/drawing/2014/main" val="764259131"/>
                  </a:ext>
                </a:extLst>
              </a:tr>
              <a:tr h="233506">
                <a:tc gridSpan="3">
                  <a:txBody>
                    <a:bodyPr/>
                    <a:lstStyle/>
                    <a:p>
                      <a:pPr algn="ctr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Январь 2023-август 2023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649211"/>
                  </a:ext>
                </a:extLst>
              </a:tr>
              <a:tr h="467012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Обсуждение и решение на педагогическом совете вопроса о целесообразности создания экспериментальной площадки на базе школы.	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Январь 2023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0127467"/>
                  </a:ext>
                </a:extLst>
              </a:tr>
              <a:tr h="233506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Подготовка концепции и программы эксперимента.	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Январь 2023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8845516"/>
                  </a:ext>
                </a:extLst>
              </a:tr>
              <a:tr h="233506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Изучение соответствующей литературы по теме эксперимента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Январь 2023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7462931"/>
                  </a:ext>
                </a:extLst>
              </a:tr>
              <a:tr h="4949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8000"/>
                        </a:lnSpc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Обучающие семинары для педагогов по 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effectLst/>
                        </a:rPr>
                        <a:t>этнопедагогике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 / сотрудники РГКП «Государственный историко-культурный музей-заповедник «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effectLst/>
                        </a:rPr>
                        <a:t>Бозок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» КК МКС РК   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Февраль-март 2023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9654921"/>
                  </a:ext>
                </a:extLst>
              </a:tr>
              <a:tr h="467012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Плановая работа по сбору фактического материала по теме эксперимента «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effectLst/>
                        </a:rPr>
                        <a:t>Этнопедагогика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 как фактор сохранения казахстанской идентичности и единств»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Январь-март 2023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3569695"/>
                  </a:ext>
                </a:extLst>
              </a:tr>
              <a:tr h="467012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Исследовательская работа  учащихся под руководством  сотрудников  РГКП «Государственный историко-культурный музей-заповедник «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effectLst/>
                        </a:rPr>
                        <a:t>Бозок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»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Январь-август 2023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5459464"/>
                  </a:ext>
                </a:extLst>
              </a:tr>
              <a:tr h="467012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Активизация школьного 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effectLst/>
                        </a:rPr>
                        <a:t>Ютуб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 канала, </a:t>
                      </a:r>
                      <a:r>
                        <a:rPr lang="ru-RU" sz="1500" b="1" dirty="0" err="1">
                          <a:solidFill>
                            <a:srgbClr val="002060"/>
                          </a:solidFill>
                          <a:effectLst/>
                        </a:rPr>
                        <a:t>подкаста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 «Живое слово»  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Февраль-март 2023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359" marR="873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163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477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918A7DCE-98CE-01B9-5A75-4FE606547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0090017"/>
              </p:ext>
            </p:extLst>
          </p:nvPr>
        </p:nvGraphicFramePr>
        <p:xfrm>
          <a:off x="255882" y="240829"/>
          <a:ext cx="11680237" cy="65640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654692">
                  <a:extLst>
                    <a:ext uri="{9D8B030D-6E8A-4147-A177-3AD203B41FA5}">
                      <a16:colId xmlns="" xmlns:a16="http://schemas.microsoft.com/office/drawing/2014/main" val="2807301828"/>
                    </a:ext>
                  </a:extLst>
                </a:gridCol>
                <a:gridCol w="2025545">
                  <a:extLst>
                    <a:ext uri="{9D8B030D-6E8A-4147-A177-3AD203B41FA5}">
                      <a16:colId xmlns="" xmlns:a16="http://schemas.microsoft.com/office/drawing/2014/main" val="3160243312"/>
                    </a:ext>
                  </a:extLst>
                </a:gridCol>
              </a:tblGrid>
              <a:tr h="2520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2023-2024 учебный год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2998152534"/>
                  </a:ext>
                </a:extLst>
              </a:tr>
              <a:tr h="6975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Подписание Меморандума со Школой искусств, в рамках которого: 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Открытие экспериментального 1 класса  по обучению по направлению «Казахские народные инструменты» 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Набор на отделение «декоративно-прикладное искусство» 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сентября 2023 г. 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4097124663"/>
                  </a:ext>
                </a:extLst>
              </a:tr>
              <a:tr h="11041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 Центра 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этнопедагоги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направлениям: </a:t>
                      </a:r>
                    </a:p>
                    <a:p>
                      <a:pPr marL="0" lvl="0" indent="-342900" algn="l" defTabSz="914400" rtl="0" eaLnBrk="1" latinLnBrk="0" hangingPunct="1">
                        <a:buFont typeface="Symbol" panose="05050102010706020507" pitchFamily="18" charset="2"/>
                        <a:buChar char="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Сәндік қолданбалы өнер және ұлттық қолөнер – декоративно-прикладное искусство и рукоделие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-342900" algn="l" defTabSz="914400" rtl="0" eaLnBrk="1" latinLnBrk="0" hangingPunct="1">
                        <a:buFont typeface="Symbol" panose="05050102010706020507" pitchFamily="18" charset="2"/>
                        <a:buChar char="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Ертегілер еліне саяхат. Ұлттық салт-дәстүрді насихаттайтын театрлық қойылымдар – Искусство устной 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легенды     Ұлттық </a:t>
                      </a: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ойындар (спорттық, үстел ойындары). Этноинструменталды ырғақ</a:t>
                      </a:r>
                      <a:b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Этноинструментальные 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ритмы    Ата-баба </a:t>
                      </a: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тарихы – жеке тұлға дамуының негізі.   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kk-KZ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Сентябрь-окртябрь 2023 </a:t>
                      </a:r>
                      <a:endParaRPr lang="ru-RU" sz="1500" b="1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3934845397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Включение в КСП педагогов элементов 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этнопедагогики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сентября 2023 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1733074973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форм воспитательной  работы с элементами этнопедагогики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сентября 2023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3456808308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Фестиваля Дружбы 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2024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22550887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Диалоговая площадка «Традиции Абая и современность» 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2024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2585518431"/>
                  </a:ext>
                </a:extLst>
              </a:tr>
              <a:tr h="2017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Экскурсии в РГКП «Государственный историко-культурный музей-заповедник «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Бозок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КК МКС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года 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80394692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  с редакциями республиканских газет и журналов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 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3623189947"/>
                  </a:ext>
                </a:extLst>
              </a:tr>
              <a:tr h="838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Организовать работу по подготовке материалов для научных публикаций по теме эксперимента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2559138818"/>
                  </a:ext>
                </a:extLst>
              </a:tr>
              <a:tr h="5041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Выступление с лекциями перед родителями и педагогическими коллективами о роли 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этнопедагогики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воспитании личности 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года 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1394344017"/>
                  </a:ext>
                </a:extLst>
              </a:tr>
              <a:tr h="84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и проведение мастер-классов по направлениям работы Центра этнопедагогики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года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94859207"/>
                  </a:ext>
                </a:extLst>
              </a:tr>
              <a:tr h="11616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конкурсов в рамках работы Центра 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этнопедагогики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lvl="0" indent="-342900" algn="l" defTabSz="914400" rtl="0" eaLnBrk="1" latinLnBrk="0" hangingPunct="1">
                        <a:buFont typeface="Symbol" panose="05050102010706020507" pitchFamily="18" charset="2"/>
                        <a:buChar char="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«Традиции моей семьи»</a:t>
                      </a:r>
                    </a:p>
                    <a:p>
                      <a:pPr marL="0" lvl="0" indent="-342900" algn="l" defTabSz="914400" rtl="0" eaLnBrk="1" latinLnBrk="0" hangingPunct="1">
                        <a:buFont typeface="Symbol" panose="05050102010706020507" pitchFamily="18" charset="2"/>
                        <a:buChar char="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«Моя родословная»</a:t>
                      </a:r>
                    </a:p>
                    <a:p>
                      <a:pPr marL="0" lvl="0" indent="-342900" algn="l" defTabSz="914400" rtl="0" eaLnBrk="1" latinLnBrk="0" hangingPunct="1">
                        <a:buFont typeface="Symbol" panose="05050102010706020507" pitchFamily="18" charset="2"/>
                        <a:buChar char="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Открытый конкурс молодых дизайнеров «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Подиумэтно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lvl="0" indent="-342900" algn="l" defTabSz="914400" rtl="0" eaLnBrk="1" latinLnBrk="0" hangingPunct="1">
                        <a:buFont typeface="Symbol" panose="05050102010706020507" pitchFamily="18" charset="2"/>
                        <a:buChar char="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Конкурс-выставка «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Этно-открытка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 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2023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 2024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2024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405388039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Профильная этнографическая смена в пришкольном лагере  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2024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4207166589"/>
                  </a:ext>
                </a:extLst>
              </a:tr>
              <a:tr h="5041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молодёжного кросcкультурного Форума «Этнокультурная мозаика»</a:t>
                      </a:r>
                    </a:p>
                  </a:txBody>
                  <a:tcPr marL="40567" marR="4056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2024</a:t>
                      </a:r>
                    </a:p>
                  </a:txBody>
                  <a:tcPr marL="40567" marR="40567" marT="0" marB="0"/>
                </a:tc>
                <a:extLst>
                  <a:ext uri="{0D108BD9-81ED-4DB2-BD59-A6C34878D82A}">
                    <a16:rowId xmlns="" xmlns:a16="http://schemas.microsoft.com/office/drawing/2014/main" val="386180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998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6B439B3-9E58-D833-D71E-D88C637CB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1297417"/>
              </p:ext>
            </p:extLst>
          </p:nvPr>
        </p:nvGraphicFramePr>
        <p:xfrm>
          <a:off x="1542345" y="1827006"/>
          <a:ext cx="8428567" cy="47919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81776">
                  <a:extLst>
                    <a:ext uri="{9D8B030D-6E8A-4147-A177-3AD203B41FA5}">
                      <a16:colId xmlns="" xmlns:a16="http://schemas.microsoft.com/office/drawing/2014/main" val="2101128742"/>
                    </a:ext>
                  </a:extLst>
                </a:gridCol>
                <a:gridCol w="1346791">
                  <a:extLst>
                    <a:ext uri="{9D8B030D-6E8A-4147-A177-3AD203B41FA5}">
                      <a16:colId xmlns="" xmlns:a16="http://schemas.microsoft.com/office/drawing/2014/main" val="1755026268"/>
                    </a:ext>
                  </a:extLst>
                </a:gridCol>
              </a:tblGrid>
              <a:tr h="232959">
                <a:tc>
                  <a:txBody>
                    <a:bodyPr/>
                    <a:lstStyle/>
                    <a:p>
                      <a:pPr algn="ctr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2024-2025 учебный год</a:t>
                      </a: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7360" marR="87360" marT="0" marB="0"/>
                </a:tc>
                <a:extLst>
                  <a:ext uri="{0D108BD9-81ED-4DB2-BD59-A6C34878D82A}">
                    <a16:rowId xmlns="" xmlns:a16="http://schemas.microsoft.com/office/drawing/2014/main" val="275005628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фестиваля науки </a:t>
                      </a: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2024</a:t>
                      </a:r>
                    </a:p>
                  </a:txBody>
                  <a:tcPr marL="87360" marR="87360" marT="0" marB="0"/>
                </a:tc>
                <a:extLst>
                  <a:ext uri="{0D108BD9-81ED-4DB2-BD59-A6C34878D82A}">
                    <a16:rowId xmlns="" xmlns:a16="http://schemas.microsoft.com/office/drawing/2014/main" val="2330398663"/>
                  </a:ext>
                </a:extLst>
              </a:tr>
              <a:tr h="465917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Оформление результатов эксперимента.	</a:t>
                      </a: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года </a:t>
                      </a:r>
                    </a:p>
                  </a:txBody>
                  <a:tcPr marL="87360" marR="87360" marT="0" marB="0"/>
                </a:tc>
                <a:extLst>
                  <a:ext uri="{0D108BD9-81ED-4DB2-BD59-A6C34878D82A}">
                    <a16:rowId xmlns="" xmlns:a16="http://schemas.microsoft.com/office/drawing/2014/main" val="4199190788"/>
                  </a:ext>
                </a:extLst>
              </a:tr>
              <a:tr h="465917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текстов докладов по распространению полученного опыта (на научно-практических конференциях, педсоветах)	</a:t>
                      </a: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года </a:t>
                      </a:r>
                    </a:p>
                  </a:txBody>
                  <a:tcPr marL="87360" marR="87360" marT="0" marB="0"/>
                </a:tc>
                <a:extLst>
                  <a:ext uri="{0D108BD9-81ED-4DB2-BD59-A6C34878D82A}">
                    <a16:rowId xmlns="" xmlns:a16="http://schemas.microsoft.com/office/drawing/2014/main" val="1084373059"/>
                  </a:ext>
                </a:extLst>
              </a:tr>
              <a:tr h="465917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Открытая научно-практическая конференция «</a:t>
                      </a:r>
                      <a:r>
                        <a:rPr lang="ru-RU" sz="15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Этнопедагогика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теория и практика»</a:t>
                      </a: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2025</a:t>
                      </a:r>
                    </a:p>
                  </a:txBody>
                  <a:tcPr marL="87360" marR="87360" marT="0" marB="0"/>
                </a:tc>
                <a:extLst>
                  <a:ext uri="{0D108BD9-81ED-4DB2-BD59-A6C34878D82A}">
                    <a16:rowId xmlns="" xmlns:a16="http://schemas.microsoft.com/office/drawing/2014/main" val="417217712"/>
                  </a:ext>
                </a:extLst>
              </a:tr>
              <a:tr h="465917">
                <a:tc>
                  <a:txBody>
                    <a:bodyPr/>
                    <a:lstStyle/>
                    <a:p>
                      <a:pPr algn="ctr"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2025-2026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</a:tr>
              <a:tr h="465917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</a:tr>
              <a:tr h="465917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</a:tr>
              <a:tr h="465917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</a:tr>
              <a:tr h="465917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</a:tr>
              <a:tr h="465917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60" marR="873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57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2\Desktop\Screenshot_20230613-120341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14" y="2846717"/>
            <a:ext cx="2916505" cy="3685007"/>
          </a:xfrm>
          <a:prstGeom prst="rect">
            <a:avLst/>
          </a:prstGeom>
          <a:noFill/>
        </p:spPr>
      </p:pic>
      <p:pic>
        <p:nvPicPr>
          <p:cNvPr id="2052" name="Picture 4" descr="C:\Users\User2\Desktop\Screenshot_20230613-120441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0008" y="0"/>
            <a:ext cx="2723072" cy="4743837"/>
          </a:xfrm>
          <a:prstGeom prst="rect">
            <a:avLst/>
          </a:prstGeom>
          <a:noFill/>
        </p:spPr>
      </p:pic>
      <p:pic>
        <p:nvPicPr>
          <p:cNvPr id="2053" name="Picture 5" descr="C:\Users\User2\Desktop\Screenshot_20230613-120436_Gall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221" y="897146"/>
            <a:ext cx="2975507" cy="4277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57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2\Desktop\Screenshot_20230613-120341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5495" y="0"/>
            <a:ext cx="2916505" cy="3685007"/>
          </a:xfrm>
          <a:prstGeom prst="rect">
            <a:avLst/>
          </a:prstGeom>
          <a:noFill/>
        </p:spPr>
      </p:pic>
      <p:pic>
        <p:nvPicPr>
          <p:cNvPr id="2050" name="Picture 2" descr="C:\Users\User2\Desktop\IMG-20230605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983" y="3121599"/>
            <a:ext cx="3927231" cy="2945423"/>
          </a:xfrm>
          <a:prstGeom prst="rect">
            <a:avLst/>
          </a:prstGeom>
          <a:noFill/>
        </p:spPr>
      </p:pic>
      <p:pic>
        <p:nvPicPr>
          <p:cNvPr id="2051" name="Picture 3" descr="C:\Users\User2\Desktop\IMG-20230605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5808" y="4352192"/>
            <a:ext cx="3047999" cy="2285999"/>
          </a:xfrm>
          <a:prstGeom prst="rect">
            <a:avLst/>
          </a:prstGeom>
          <a:noFill/>
        </p:spPr>
      </p:pic>
      <p:pic>
        <p:nvPicPr>
          <p:cNvPr id="2052" name="Picture 4" descr="C:\Users\User2\Desktop\Screenshot_20230613-120441_Gall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0803" y="1321414"/>
            <a:ext cx="1612469" cy="2809066"/>
          </a:xfrm>
          <a:prstGeom prst="rect">
            <a:avLst/>
          </a:prstGeom>
          <a:noFill/>
        </p:spPr>
      </p:pic>
      <p:pic>
        <p:nvPicPr>
          <p:cNvPr id="2053" name="Picture 5" descr="C:\Users\User2\Desktop\Screenshot_20230613-120436_Galle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93180" y="3614468"/>
            <a:ext cx="2435187" cy="350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57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2\Desktop\Screenshot_20230613-120341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5495" y="0"/>
            <a:ext cx="2916505" cy="3685007"/>
          </a:xfrm>
          <a:prstGeom prst="rect">
            <a:avLst/>
          </a:prstGeom>
          <a:noFill/>
        </p:spPr>
      </p:pic>
      <p:pic>
        <p:nvPicPr>
          <p:cNvPr id="2050" name="Picture 2" descr="C:\Users\User2\Desktop\IMG-20230605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983" y="3121599"/>
            <a:ext cx="3927231" cy="2945423"/>
          </a:xfrm>
          <a:prstGeom prst="rect">
            <a:avLst/>
          </a:prstGeom>
          <a:noFill/>
        </p:spPr>
      </p:pic>
      <p:pic>
        <p:nvPicPr>
          <p:cNvPr id="2051" name="Picture 3" descr="C:\Users\User2\Desktop\IMG-20230605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5808" y="4352192"/>
            <a:ext cx="3047999" cy="2285999"/>
          </a:xfrm>
          <a:prstGeom prst="rect">
            <a:avLst/>
          </a:prstGeom>
          <a:noFill/>
        </p:spPr>
      </p:pic>
      <p:pic>
        <p:nvPicPr>
          <p:cNvPr id="2052" name="Picture 4" descr="C:\Users\User2\Desktop\Screenshot_20230613-120441_Gall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0803" y="1321414"/>
            <a:ext cx="1612469" cy="2809066"/>
          </a:xfrm>
          <a:prstGeom prst="rect">
            <a:avLst/>
          </a:prstGeom>
          <a:noFill/>
        </p:spPr>
      </p:pic>
      <p:pic>
        <p:nvPicPr>
          <p:cNvPr id="2053" name="Picture 5" descr="C:\Users\User2\Desktop\Screenshot_20230613-120436_Galle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93180" y="3614468"/>
            <a:ext cx="2435187" cy="350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57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819315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9018621" y="3071333"/>
            <a:ext cx="2758332" cy="132343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300" b="1" i="1" dirty="0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Нельзя воспитывать в ребенке высокие нравственные начала, не давая ему хотя бы элементарных знаний о том, что было до него. </a:t>
            </a:r>
            <a:r>
              <a:rPr lang="kk-KZ" sz="1300" b="1" i="1" dirty="0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 </a:t>
            </a:r>
            <a:endParaRPr lang="ru-RU" sz="1600" b="1" i="1" dirty="0" smtClean="0">
              <a:solidFill>
                <a:srgbClr val="6344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83434" y="3287502"/>
            <a:ext cx="2928900" cy="11233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300" b="1" i="1" dirty="0" err="1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Этнопедагогика</a:t>
            </a:r>
            <a:r>
              <a:rPr lang="ru-RU" sz="1300" b="1" i="1" dirty="0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 – это наши истоки, и поэтому  мы должны знать историческое прошлое, чтобы уметь передать это детям. </a:t>
            </a:r>
            <a:endParaRPr lang="ru-RU" sz="1600" b="1" i="1" dirty="0">
              <a:solidFill>
                <a:srgbClr val="6344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13" y="3149155"/>
            <a:ext cx="2928900" cy="152349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300" b="1" i="1" dirty="0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Основным содержанием </a:t>
            </a:r>
            <a:r>
              <a:rPr lang="ru-RU" sz="1300" b="1" i="1" dirty="0" err="1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этнопедагогики</a:t>
            </a:r>
            <a:r>
              <a:rPr lang="ru-RU" sz="1300" b="1" i="1" dirty="0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 являются простые истины, культивируемые почти в каждой семье - именно то, чего так не хватает современному обществу.</a:t>
            </a:r>
            <a:endParaRPr lang="ru-RU" sz="1300" b="1" i="1" dirty="0">
              <a:solidFill>
                <a:srgbClr val="AC35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3286" y="224818"/>
            <a:ext cx="7444901" cy="10764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indent="240447" algn="ctr">
              <a:lnSpc>
                <a:spcPct val="108000"/>
              </a:lnSpc>
            </a:pPr>
            <a:r>
              <a:rPr lang="ru-RU" sz="2100" b="1" u="sng" dirty="0" smtClean="0">
                <a:solidFill>
                  <a:srgbClr val="002060"/>
                </a:solidFill>
                <a:latin typeface="Century Schoolbook" pitchFamily="18" charset="0"/>
                <a:ea typeface="Times New Roman" panose="02020603050405020304" pitchFamily="18" charset="0"/>
              </a:rPr>
              <a:t>ПРОБЛЕМА ИССЛЕДОВАНИЯ</a:t>
            </a:r>
            <a:r>
              <a:rPr lang="ru-RU" sz="2100" b="1" dirty="0" smtClean="0">
                <a:solidFill>
                  <a:srgbClr val="002060"/>
                </a:solidFill>
                <a:latin typeface="Century Schoolbook" pitchFamily="18" charset="0"/>
                <a:ea typeface="Times New Roman" panose="02020603050405020304" pitchFamily="18" charset="0"/>
              </a:rPr>
              <a:t>:</a:t>
            </a:r>
          </a:p>
          <a:p>
            <a:pPr indent="240447" algn="ctr">
              <a:lnSpc>
                <a:spcPct val="108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  <a:ea typeface="Times New Roman" panose="02020603050405020304" pitchFamily="18" charset="0"/>
                <a:cs typeface="Times New Roman" pitchFamily="18" charset="0"/>
              </a:rPr>
              <a:t>Каковы </a:t>
            </a:r>
            <a:r>
              <a:rPr lang="ru-RU" b="1" i="1" dirty="0" err="1" smtClean="0">
                <a:solidFill>
                  <a:srgbClr val="002060"/>
                </a:solidFill>
                <a:latin typeface="Century Schoolbook" pitchFamily="18" charset="0"/>
                <a:cs typeface="Times New Roman" pitchFamily="18" charset="0"/>
              </a:rPr>
              <a:t>этнопедагогические</a:t>
            </a:r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  <a:cs typeface="Times New Roman" pitchFamily="18" charset="0"/>
              </a:rPr>
              <a:t> аспекты воспитания казахстанского школьника в современной школе?</a:t>
            </a:r>
            <a:endParaRPr lang="ru-RU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184" y="6072996"/>
            <a:ext cx="838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Этнопедагогика</a:t>
            </a:r>
            <a:r>
              <a:rPr lang="ru-RU" b="1" i="1" dirty="0" smtClean="0">
                <a:solidFill>
                  <a:srgbClr val="AC3500"/>
                </a:solidFill>
                <a:latin typeface="Century Schoolbook" pitchFamily="18" charset="0"/>
                <a:cs typeface="Times New Roman" pitchFamily="18" charset="0"/>
              </a:rPr>
              <a:t> – это наука, осуществляющая связь между прошлым и будущим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>
            <a:extLst>
              <a:ext uri="{FF2B5EF4-FFF2-40B4-BE49-F238E27FC236}">
                <a16:creationId xmlns:a16="http://schemas.microsoft.com/office/drawing/2014/main" xmlns="" id="{E27608FE-8EC0-D347-97FA-58D507E9F943}"/>
              </a:ext>
            </a:extLst>
          </p:cNvPr>
          <p:cNvGrpSpPr/>
          <p:nvPr/>
        </p:nvGrpSpPr>
        <p:grpSpPr>
          <a:xfrm>
            <a:off x="4481309" y="1779621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xmlns="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xmlns="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18">
            <a:extLst>
              <a:ext uri="{FF2B5EF4-FFF2-40B4-BE49-F238E27FC236}">
                <a16:creationId xmlns:a16="http://schemas.microsoft.com/office/drawing/2014/main" xmlns="" id="{8A785149-2749-5641-A210-DDE343C720A9}"/>
              </a:ext>
            </a:extLst>
          </p:cNvPr>
          <p:cNvSpPr>
            <a:spLocks/>
          </p:cNvSpPr>
          <p:nvPr/>
        </p:nvSpPr>
        <p:spPr bwMode="auto">
          <a:xfrm>
            <a:off x="4189481" y="2786835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9" name="Group 31">
            <a:extLst>
              <a:ext uri="{FF2B5EF4-FFF2-40B4-BE49-F238E27FC236}">
                <a16:creationId xmlns:a16="http://schemas.microsoft.com/office/drawing/2014/main" xmlns="" id="{118E5217-E072-2C4C-AD2C-3D4AB135F5CA}"/>
              </a:ext>
            </a:extLst>
          </p:cNvPr>
          <p:cNvGrpSpPr/>
          <p:nvPr/>
        </p:nvGrpSpPr>
        <p:grpSpPr>
          <a:xfrm>
            <a:off x="587829" y="3565288"/>
            <a:ext cx="1049867" cy="1049867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:a16="http://schemas.microsoft.com/office/drawing/2014/main" xmlns="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xmlns="" id="{61BF5840-CEC1-A445-8403-669B37DA9F6B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Freeform: Shape 36">
            <a:extLst>
              <a:ext uri="{FF2B5EF4-FFF2-40B4-BE49-F238E27FC236}">
                <a16:creationId xmlns:a16="http://schemas.microsoft.com/office/drawing/2014/main" xmlns="" id="{5EC93C6A-B1DE-6649-A624-2C5A85FB1264}"/>
              </a:ext>
            </a:extLst>
          </p:cNvPr>
          <p:cNvSpPr>
            <a:spLocks/>
          </p:cNvSpPr>
          <p:nvPr/>
        </p:nvSpPr>
        <p:spPr bwMode="auto">
          <a:xfrm flipH="1">
            <a:off x="304626" y="4762284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xmlns="" id="{DF529922-157C-714D-81DA-84EA4FCB762D}"/>
              </a:ext>
            </a:extLst>
          </p:cNvPr>
          <p:cNvGrpSpPr/>
          <p:nvPr/>
        </p:nvGrpSpPr>
        <p:grpSpPr>
          <a:xfrm>
            <a:off x="9553503" y="218240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:a16="http://schemas.microsoft.com/office/drawing/2014/main" xmlns="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:a16="http://schemas.microsoft.com/office/drawing/2014/main" xmlns="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Freeform: Shape 45">
            <a:extLst>
              <a:ext uri="{FF2B5EF4-FFF2-40B4-BE49-F238E27FC236}">
                <a16:creationId xmlns:a16="http://schemas.microsoft.com/office/drawing/2014/main" xmlns="" id="{D9CB586B-89BF-F04B-99E9-F07007216E6C}"/>
              </a:ext>
            </a:extLst>
          </p:cNvPr>
          <p:cNvSpPr>
            <a:spLocks/>
          </p:cNvSpPr>
          <p:nvPr/>
        </p:nvSpPr>
        <p:spPr bwMode="auto">
          <a:xfrm flipH="1">
            <a:off x="9313433" y="1268586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xmlns="" id="{C7F2AE0E-136B-DB49-981C-B5DAA42D8145}"/>
              </a:ext>
            </a:extLst>
          </p:cNvPr>
          <p:cNvSpPr txBox="1"/>
          <p:nvPr/>
        </p:nvSpPr>
        <p:spPr>
          <a:xfrm>
            <a:off x="2145465" y="4900704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C00000"/>
                </a:solidFill>
                <a:cs typeface="+mn-ea"/>
                <a:sym typeface="+mn-lt"/>
              </a:rPr>
              <a:t>ЗАМЫСЕЛ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C00000"/>
                </a:solidFill>
                <a:cs typeface="+mn-ea"/>
                <a:sym typeface="+mn-lt"/>
              </a:rPr>
              <a:t>ЭКСПЕРИМЕНТА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/>
            </a:r>
            <a:b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</a:b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Процессу успешного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формирования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этнического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самосознания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способствует открытие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 Центра  </a:t>
            </a:r>
            <a:r>
              <a:rPr lang="ru-RU" altLang="zh-CN" b="1" dirty="0" err="1" smtClean="0">
                <a:solidFill>
                  <a:srgbClr val="002060"/>
                </a:solidFill>
                <a:cs typeface="+mn-ea"/>
                <a:sym typeface="+mn-lt"/>
              </a:rPr>
              <a:t>этнопедагогики</a:t>
            </a:r>
            <a:endParaRPr lang="ru-RU" altLang="zh-CN" b="1" dirty="0" smtClean="0">
              <a:solidFill>
                <a:srgbClr val="002060"/>
              </a:solidFill>
              <a:cs typeface="+mn-ea"/>
              <a:sym typeface="+mn-lt"/>
            </a:endParaRPr>
          </a:p>
          <a:p>
            <a:pPr algn="ctr">
              <a:lnSpc>
                <a:spcPct val="80000"/>
              </a:lnSpc>
            </a:pPr>
            <a:endParaRPr lang="zh-CN" altLang="en-US" b="1" dirty="0" smtClean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xmlns="" id="{6A3C9776-F048-A347-8734-ACABE80368DE}"/>
              </a:ext>
            </a:extLst>
          </p:cNvPr>
          <p:cNvSpPr txBox="1"/>
          <p:nvPr/>
        </p:nvSpPr>
        <p:spPr>
          <a:xfrm>
            <a:off x="5899649" y="2459430"/>
            <a:ext cx="1441431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C00000"/>
                </a:solidFill>
                <a:cs typeface="+mn-ea"/>
                <a:sym typeface="+mn-lt"/>
              </a:rPr>
              <a:t>ОБЪЕКТ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C00000"/>
                </a:solidFill>
                <a:cs typeface="+mn-ea"/>
                <a:sym typeface="+mn-lt"/>
              </a:rPr>
              <a:t>ЭКСПЕРИМЕНТА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C00000"/>
                </a:solidFill>
                <a:cs typeface="+mn-ea"/>
                <a:sym typeface="+mn-lt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учебно-воспитательный </a:t>
            </a:r>
          </a:p>
          <a:p>
            <a:pPr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процесс в школе</a:t>
            </a:r>
            <a:endParaRPr lang="zh-CN" altLang="en-US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xmlns="" id="{6376FAB9-E5FA-8349-B718-276D0FF70620}"/>
              </a:ext>
            </a:extLst>
          </p:cNvPr>
          <p:cNvSpPr txBox="1"/>
          <p:nvPr/>
        </p:nvSpPr>
        <p:spPr>
          <a:xfrm>
            <a:off x="9313880" y="4688860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Autofit/>
          </a:bodyPr>
          <a:lstStyle/>
          <a:p>
            <a:pPr indent="240447"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C00000"/>
                </a:solidFill>
                <a:cs typeface="+mn-ea"/>
                <a:sym typeface="+mn-lt"/>
              </a:rPr>
              <a:t>ПРЕДМЕТ </a:t>
            </a:r>
          </a:p>
          <a:p>
            <a:pPr indent="240447"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C00000"/>
                </a:solidFill>
                <a:cs typeface="+mn-ea"/>
                <a:sym typeface="+mn-lt"/>
              </a:rPr>
              <a:t>ЭКСПЕРИМЕНТА</a:t>
            </a:r>
          </a:p>
          <a:p>
            <a:pPr indent="240447"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C00000"/>
                </a:solidFill>
                <a:cs typeface="+mn-ea"/>
                <a:sym typeface="+mn-lt"/>
              </a:rPr>
              <a:t>  </a:t>
            </a:r>
          </a:p>
          <a:p>
            <a:pPr indent="240447"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Этнокультурные </a:t>
            </a:r>
          </a:p>
          <a:p>
            <a:pPr indent="240447"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подходы </a:t>
            </a:r>
          </a:p>
          <a:p>
            <a:pPr indent="240447"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в процессе </a:t>
            </a:r>
          </a:p>
          <a:p>
            <a:pPr indent="240447"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духовно-нравственного </a:t>
            </a:r>
          </a:p>
          <a:p>
            <a:pPr indent="240447" algn="ctr">
              <a:lnSpc>
                <a:spcPct val="80000"/>
              </a:lnSpc>
            </a:pPr>
            <a:r>
              <a:rPr lang="ru-RU" altLang="zh-CN" b="1" dirty="0" smtClean="0">
                <a:solidFill>
                  <a:srgbClr val="002060"/>
                </a:solidFill>
                <a:cs typeface="+mn-ea"/>
                <a:sym typeface="+mn-lt"/>
              </a:rPr>
              <a:t>воспитания учащихся</a:t>
            </a:r>
          </a:p>
          <a:p>
            <a:pPr algn="ctr">
              <a:lnSpc>
                <a:spcPct val="80000"/>
              </a:lnSpc>
            </a:pPr>
            <a:endParaRPr lang="zh-CN" altLang="en-US" b="1" dirty="0" smtClean="0">
              <a:solidFill>
                <a:srgbClr val="00206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5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2CF13DF9-9D71-FE42-AF70-897C1C1DDA1C}"/>
              </a:ext>
            </a:extLst>
          </p:cNvPr>
          <p:cNvGrpSpPr/>
          <p:nvPr/>
        </p:nvGrpSpPr>
        <p:grpSpPr>
          <a:xfrm>
            <a:off x="4306415" y="1605064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xmlns="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xmlns="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xmlns="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xmlns="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483079" y="1846053"/>
            <a:ext cx="3795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just"/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  Цель эксперимента: </a:t>
            </a:r>
          </a:p>
          <a:p>
            <a:pPr marL="114300" algn="just"/>
            <a:endParaRPr lang="ru-RU" sz="24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создать педагогические условия для использования </a:t>
            </a:r>
            <a:r>
              <a:rPr lang="ru-RU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этнопедагогического</a:t>
            </a:r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подхода в учебно-воспитательном процессе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3381" y="715992"/>
            <a:ext cx="53742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just"/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                    Задачи эксперимента: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Обосновать и экспериментально проверить педагогические условия </a:t>
            </a:r>
            <a:r>
              <a:rPr lang="ru-RU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этнопедагогизации</a:t>
            </a:r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целостного учебно-воспитательного процесса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Изучить возможности и пути использования этнокультурных традиций в работе школы по нравственному воспитанию учащихся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Раскрыть содержание воспитания этнокультурной личности на народных традициях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Определить специфику духовно-нравственного воспитания школьников для достижения максимальной социальной адаптации через изучение исторического наследия предков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Выявить педагогические условия, обеспечивающие нравственное воспитание школьников через их приобщение к этническим традициям.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Развивать учебно-исследовательскую, информационно-коммуникативную, социально-трудовую, эмоционально-ценностную компетенции учащихся через общение с жителями, работу с местным этнокультурным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xmlns="" val="17126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xmlns="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5481340" y="22053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xmlns="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5068039" y="34677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xmlns="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4663726" y="41820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xmlns="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4039283" y="48918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xmlns="" id="{887C9421-1E38-E449-833B-544C7EC7AE5D}"/>
              </a:ext>
            </a:extLst>
          </p:cNvPr>
          <p:cNvSpPr>
            <a:spLocks/>
          </p:cNvSpPr>
          <p:nvPr/>
        </p:nvSpPr>
        <p:spPr bwMode="auto">
          <a:xfrm>
            <a:off x="5481339" y="32475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xmlns="" id="{4CE898C7-D520-A14C-9E71-37495CA9297B}"/>
              </a:ext>
            </a:extLst>
          </p:cNvPr>
          <p:cNvSpPr>
            <a:spLocks/>
          </p:cNvSpPr>
          <p:nvPr/>
        </p:nvSpPr>
        <p:spPr bwMode="auto">
          <a:xfrm>
            <a:off x="5068039" y="39573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xmlns="" id="{3F59445E-C967-5147-82EA-D8A1BC3C5D23}"/>
              </a:ext>
            </a:extLst>
          </p:cNvPr>
          <p:cNvSpPr>
            <a:spLocks/>
          </p:cNvSpPr>
          <p:nvPr/>
        </p:nvSpPr>
        <p:spPr bwMode="auto">
          <a:xfrm>
            <a:off x="4663726" y="46671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xmlns="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25" y="2269336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xmlns="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2" y="3497193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xmlns="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63" y="4802324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xmlns="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2243457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xmlns="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3505819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xmlns="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47591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35839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xmlns="" id="{03FB148F-A780-EA40-9D2F-4BB4713BB6E8}"/>
              </a:ext>
            </a:extLst>
          </p:cNvPr>
          <p:cNvSpPr>
            <a:spLocks noEditPoints="1"/>
          </p:cNvSpPr>
          <p:nvPr/>
        </p:nvSpPr>
        <p:spPr bwMode="auto">
          <a:xfrm>
            <a:off x="376767" y="3611952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xmlns="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652288" y="48408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xmlns="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514503" y="4857386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xmlns="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432456" y="2324821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xmlns="" id="{2AE85B7A-7321-3849-B88D-AF0956C2F643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23701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5941" y="2122097"/>
            <a:ext cx="3847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ТЕОРЕТИЧЕСКИЕ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анализ исторической, методической, </a:t>
            </a:r>
          </a:p>
          <a:p>
            <a:pPr marL="342900" indent="-342900" algn="just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социологической литературы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методы теоретического моделирования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сравнительный анализ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10423" y="4373592"/>
            <a:ext cx="256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0447" algn="ctr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Тесты, экспериментальные дидактические материалы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75918" y="1216325"/>
            <a:ext cx="24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32D09"/>
                </a:solidFill>
              </a:rPr>
              <a:t>ДИАГНОСТИЧЕСКИЙ ИНСТРУМЕНТАРИЙ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1259457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32D09"/>
                </a:solidFill>
              </a:rPr>
              <a:t>МЕТОДЫ ИССЛЕДОВАНИЯ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026543" y="4211339"/>
            <a:ext cx="34246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ЭМПИРИЧЕСКИЕ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632D09"/>
                </a:solidFill>
              </a:rPr>
              <a:t> обобщение передового педагогического опыта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632D09"/>
                </a:solidFill>
              </a:rPr>
              <a:t> экспертная оценка результативности образовательного процесса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632D09"/>
                </a:solidFill>
              </a:rPr>
              <a:t> статистические и социометрические методы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634377" y="2216988"/>
            <a:ext cx="256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0447" algn="ctr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Средства оценивания результатов эксперимента: анкеты, </a:t>
            </a:r>
            <a:r>
              <a:rPr lang="ru-RU" sz="1600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интерьвью</a:t>
            </a: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151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5" name="Oval 4491"/>
          <p:cNvSpPr>
            <a:spLocks noChangeArrowheads="1"/>
          </p:cNvSpPr>
          <p:nvPr/>
        </p:nvSpPr>
        <p:spPr bwMode="auto">
          <a:xfrm>
            <a:off x="3845985" y="5653089"/>
            <a:ext cx="857249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89" name="Oval 4485"/>
          <p:cNvSpPr>
            <a:spLocks noChangeArrowheads="1"/>
          </p:cNvSpPr>
          <p:nvPr/>
        </p:nvSpPr>
        <p:spPr bwMode="auto">
          <a:xfrm>
            <a:off x="9059333" y="3254375"/>
            <a:ext cx="857251" cy="64293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77" name="Oval 4473"/>
          <p:cNvSpPr>
            <a:spLocks noChangeArrowheads="1"/>
          </p:cNvSpPr>
          <p:nvPr/>
        </p:nvSpPr>
        <p:spPr bwMode="auto">
          <a:xfrm>
            <a:off x="7219951" y="1004889"/>
            <a:ext cx="856814" cy="643086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42" name="AutoShape 4438"/>
          <p:cNvSpPr>
            <a:spLocks noChangeArrowheads="1"/>
          </p:cNvSpPr>
          <p:nvPr/>
        </p:nvSpPr>
        <p:spPr bwMode="auto">
          <a:xfrm>
            <a:off x="4459818" y="2690814"/>
            <a:ext cx="3009900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25937" name="Freeform 4433"/>
          <p:cNvSpPr>
            <a:spLocks/>
          </p:cNvSpPr>
          <p:nvPr/>
        </p:nvSpPr>
        <p:spPr bwMode="auto">
          <a:xfrm>
            <a:off x="6920821" y="3760938"/>
            <a:ext cx="1869016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43" name="Freeform 4439"/>
          <p:cNvSpPr>
            <a:spLocks/>
          </p:cNvSpPr>
          <p:nvPr/>
        </p:nvSpPr>
        <p:spPr bwMode="auto">
          <a:xfrm rot="-3587578">
            <a:off x="7571847" y="1635655"/>
            <a:ext cx="1400175" cy="286596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44" name="Freeform 4440"/>
          <p:cNvSpPr>
            <a:spLocks/>
          </p:cNvSpPr>
          <p:nvPr/>
        </p:nvSpPr>
        <p:spPr bwMode="auto">
          <a:xfrm rot="-7200000">
            <a:off x="5715795" y="432065"/>
            <a:ext cx="1401763" cy="2868084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48" name="Freeform 4444"/>
          <p:cNvSpPr>
            <a:spLocks/>
          </p:cNvSpPr>
          <p:nvPr/>
        </p:nvSpPr>
        <p:spPr bwMode="auto">
          <a:xfrm rot="10800000">
            <a:off x="3219451" y="1349376"/>
            <a:ext cx="1869016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49" name="Freeform 4445"/>
          <p:cNvSpPr>
            <a:spLocks/>
          </p:cNvSpPr>
          <p:nvPr/>
        </p:nvSpPr>
        <p:spPr bwMode="auto">
          <a:xfrm rot="7212422">
            <a:off x="2960954" y="2838186"/>
            <a:ext cx="1401762" cy="286596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50" name="Freeform 4446"/>
          <p:cNvSpPr>
            <a:spLocks/>
          </p:cNvSpPr>
          <p:nvPr/>
        </p:nvSpPr>
        <p:spPr bwMode="auto">
          <a:xfrm rot="-7200000" flipH="1" flipV="1">
            <a:off x="4658978" y="4103132"/>
            <a:ext cx="1401763" cy="2863849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32913" y="2113472"/>
            <a:ext cx="2665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ВЕДЕНИЕ</a:t>
            </a:r>
          </a:p>
          <a:p>
            <a:pPr algn="ctr">
              <a:lnSpc>
                <a:spcPct val="80000"/>
              </a:lnSpc>
            </a:pPr>
            <a:r>
              <a:rPr lang="ru-RU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 НАЦИОНАЛЬНО-РЕГИОНАЛЬНОГО </a:t>
            </a:r>
          </a:p>
          <a:p>
            <a:pPr algn="ctr">
              <a:lnSpc>
                <a:spcPct val="80000"/>
              </a:lnSpc>
            </a:pPr>
            <a:r>
              <a:rPr lang="ru-RU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КОМПОНЕНТА В СОДЕРЖАНИЕ ОБРАЗОВАНИЯ</a:t>
            </a:r>
            <a:endParaRPr lang="ru-RU" sz="1600" b="1" dirty="0">
              <a:solidFill>
                <a:srgbClr val="632D0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83744" y="5184476"/>
            <a:ext cx="20444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80000"/>
              </a:lnSpc>
            </a:pPr>
            <a:r>
              <a:rPr lang="ru-RU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ЭТНОКУЛЬТУРНОЕ  ПРОСВЕЩЕНИЕ УЧИТЕЛЕЙ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2144" y="3493698"/>
            <a:ext cx="2889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80000"/>
              </a:lnSpc>
            </a:pPr>
            <a:r>
              <a:rPr lang="ru-RU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ПРОВЕДЕНИЕ</a:t>
            </a:r>
          </a:p>
          <a:p>
            <a:pPr indent="-285750" algn="ctr">
              <a:lnSpc>
                <a:spcPct val="80000"/>
              </a:lnSpc>
            </a:pPr>
            <a:r>
              <a:rPr lang="ru-RU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 ПОИСКОВО-ИССЛЕДОВАТЕЛЬСКИХ РАБОТ </a:t>
            </a:r>
          </a:p>
          <a:p>
            <a:pPr indent="-285750" algn="ctr">
              <a:lnSpc>
                <a:spcPct val="80000"/>
              </a:lnSpc>
            </a:pPr>
            <a:r>
              <a:rPr lang="ru-RU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ПО СБОРУ МЕСТНОГО ФОЛЬКЛОРНОГО МАТЕРИАЛА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6813" y="155276"/>
            <a:ext cx="7013277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zh-CN" sz="3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ЦЕНТР  ЭТНОПЕДАГОГИКИ</a:t>
            </a:r>
          </a:p>
        </p:txBody>
      </p:sp>
      <p:sp>
        <p:nvSpPr>
          <p:cNvPr id="25952" name="AutoShape 4448"/>
          <p:cNvSpPr>
            <a:spLocks noChangeArrowheads="1"/>
          </p:cNvSpPr>
          <p:nvPr/>
        </p:nvSpPr>
        <p:spPr bwMode="auto">
          <a:xfrm>
            <a:off x="4591051" y="2776538"/>
            <a:ext cx="2726267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pic>
        <p:nvPicPr>
          <p:cNvPr id="50" name="Picture 2" descr="Вектор Шенгбер ойу украшение каз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067" y="2795754"/>
            <a:ext cx="1906439" cy="16813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22" name="TextBox 21"/>
          <p:cNvSpPr txBox="1"/>
          <p:nvPr/>
        </p:nvSpPr>
        <p:spPr>
          <a:xfrm>
            <a:off x="7585493" y="845390"/>
            <a:ext cx="3456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tabLst>
                <a:tab pos="2969895" algn="ctr"/>
                <a:tab pos="5940425" algn="r"/>
              </a:tabLst>
            </a:pPr>
            <a: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Сәндік қолданбалы өнер және ұлттық қолөнер </a:t>
            </a:r>
          </a:p>
          <a:p>
            <a:pPr lvl="0" indent="-342900">
              <a:tabLst>
                <a:tab pos="2969895" algn="ctr"/>
                <a:tab pos="5940425" algn="r"/>
              </a:tabLst>
            </a:pPr>
            <a: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Декоративно-прикладное искусство и рукоделие</a:t>
            </a:r>
            <a:endParaRPr lang="ru-RU" altLang="zh-CN" sz="1600" b="1" dirty="0" smtClean="0">
              <a:solidFill>
                <a:srgbClr val="632D09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95757" y="4744530"/>
            <a:ext cx="2277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tabLst>
                <a:tab pos="2969895" algn="ctr"/>
                <a:tab pos="5940425" algn="r"/>
              </a:tabLst>
            </a:pPr>
            <a: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Этноинструменталды ырғақ</a:t>
            </a:r>
            <a:b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</a:br>
            <a: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Этноинструментальные ритмы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454551" y="2803585"/>
            <a:ext cx="2858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tabLst>
                <a:tab pos="2969895" algn="ctr"/>
                <a:tab pos="5940425" algn="r"/>
              </a:tabLst>
            </a:pPr>
            <a: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Ұлттық салт-дәстүрді насихаттайтын театрлық қойылымдар </a:t>
            </a:r>
          </a:p>
          <a:p>
            <a:pPr lvl="0" indent="-342900">
              <a:tabLst>
                <a:tab pos="2969895" algn="ctr"/>
                <a:tab pos="5940425" algn="r"/>
              </a:tabLst>
            </a:pPr>
            <a: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 Искусство устной легенды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972357" y="5599628"/>
            <a:ext cx="2395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tabLst>
                <a:tab pos="2969895" algn="ctr"/>
                <a:tab pos="5940425" algn="r"/>
              </a:tabLst>
            </a:pPr>
            <a: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Ата-баба тарихы – жеке тұлға дамуының негізі.  </a:t>
            </a:r>
          </a:p>
          <a:p>
            <a:pPr lvl="0" indent="-342900">
              <a:tabLst>
                <a:tab pos="2969895" algn="ctr"/>
                <a:tab pos="5940425" algn="r"/>
              </a:tabLst>
            </a:pPr>
            <a:r>
              <a:rPr lang="ru-RU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История предков – основа развития личности</a:t>
            </a:r>
            <a:r>
              <a:rPr lang="kk-KZ" altLang="zh-CN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  <a:sym typeface="+mn-lt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37F1E8C-CCA6-A04A-BE4C-390CB0637223}"/>
              </a:ext>
            </a:extLst>
          </p:cNvPr>
          <p:cNvGrpSpPr/>
          <p:nvPr/>
        </p:nvGrpSpPr>
        <p:grpSpPr>
          <a:xfrm>
            <a:off x="1026543" y="1395825"/>
            <a:ext cx="9644332" cy="2425677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xmlns="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xmlns="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xmlns="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xmlns="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xmlns="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xmlns="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xmlns="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xmlns="" id="{DEE82281-4F85-C74D-B4D4-118E43985DE1}"/>
                </a:ext>
              </a:extLst>
            </p:cNvPr>
            <p:cNvGrpSpPr/>
            <p:nvPr/>
          </p:nvGrpSpPr>
          <p:grpSpPr>
            <a:xfrm>
              <a:off x="3717451" y="3392170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xmlns="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xmlns="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xmlns="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3211461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xmlns="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xmlns="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xmlns="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xmlns="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xmlns="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802903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45125" y="4063041"/>
            <a:ext cx="21824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Формирование культуры межнациональных отношений на основе уважения и изучения духовных ценностей разных народов</a:t>
            </a:r>
          </a:p>
          <a:p>
            <a:pPr algn="ctr"/>
            <a:endParaRPr lang="ru-RU" sz="1600" b="1" dirty="0" smtClean="0">
              <a:solidFill>
                <a:srgbClr val="632D0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0" y="0"/>
            <a:ext cx="8189126" cy="540039"/>
          </a:xfrm>
        </p:spPr>
        <p:txBody>
          <a:bodyPr>
            <a:noAutofit/>
          </a:bodyPr>
          <a:lstStyle/>
          <a:p>
            <a:pPr indent="180340">
              <a:lnSpc>
                <a:spcPct val="108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ожидаемых результатов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2529" y="4027410"/>
            <a:ext cx="25016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Формирование ценностного отношения к истории своего народа; развитие интереса к приобретению знаний, умений и навыков по </a:t>
            </a:r>
            <a:r>
              <a:rPr lang="ru-RU" sz="1600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этнопедагогике</a:t>
            </a:r>
            <a:endParaRPr lang="ru-RU" sz="1600" b="1" dirty="0" smtClean="0">
              <a:solidFill>
                <a:srgbClr val="632D0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5796" y="4192438"/>
            <a:ext cx="2208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Освоение самобытной жизни, языка и культуры родного народа, а также изучение культуры других народов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19380" y="4080295"/>
            <a:ext cx="2139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Развитие способностей по различным видам народного творчества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3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FE65A597-38E7-DE99-0ECF-B032AACAE57D}"/>
              </a:ext>
            </a:extLst>
          </p:cNvPr>
          <p:cNvGrpSpPr>
            <a:grpSpLocks/>
          </p:cNvGrpSpPr>
          <p:nvPr/>
        </p:nvGrpSpPr>
        <p:grpSpPr bwMode="auto">
          <a:xfrm>
            <a:off x="362308" y="1500997"/>
            <a:ext cx="9842743" cy="1311216"/>
            <a:chOff x="1244" y="2055"/>
            <a:chExt cx="3220" cy="325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66F1D16B-1EF2-C997-A467-B49C9BF0E50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129DC699-7264-39A0-787C-7531F346E22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41" y="2058"/>
              <a:ext cx="263" cy="257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FA78EBC7-614A-88EC-D70D-2568A26EC1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24" y="2093"/>
              <a:ext cx="154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6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196D6442-EA76-327C-2326-730406AE0413}"/>
              </a:ext>
            </a:extLst>
          </p:cNvPr>
          <p:cNvGrpSpPr>
            <a:grpSpLocks/>
          </p:cNvGrpSpPr>
          <p:nvPr/>
        </p:nvGrpSpPr>
        <p:grpSpPr bwMode="auto">
          <a:xfrm>
            <a:off x="379562" y="3450564"/>
            <a:ext cx="9765102" cy="1112809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5C6B67B7-BCA8-BEA5-FEFD-19FC8F03A9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FC9822E5-960F-04E3-AFC2-58672B4AE16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088A9AC0-B811-D27F-BE50-506BE69B491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36" y="2686"/>
              <a:ext cx="11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75F6B30E-80CE-D849-D383-F7D9CB81F1A5}"/>
              </a:ext>
            </a:extLst>
          </p:cNvPr>
          <p:cNvGrpSpPr>
            <a:grpSpLocks/>
          </p:cNvGrpSpPr>
          <p:nvPr/>
        </p:nvGrpSpPr>
        <p:grpSpPr bwMode="auto">
          <a:xfrm>
            <a:off x="332533" y="5230263"/>
            <a:ext cx="9984660" cy="976112"/>
            <a:chOff x="1196" y="3242"/>
            <a:chExt cx="3268" cy="355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0A7D6EEE-10A8-8E12-A142-D180FBE90D4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2CC4BC76-A9CA-B65D-413B-59E5E1B90BC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32" y="3206"/>
              <a:ext cx="321" cy="393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BD732564-516F-8364-4938-68F4605FD8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11" y="3295"/>
              <a:ext cx="149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</a:p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17583" y="103517"/>
            <a:ext cx="7280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ОСНОВНЫЕ ЭТАПЫ ЭКСПЕРИМЕНТА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31986" y="1448177"/>
            <a:ext cx="98168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ПОДГОТОВИТЕЛЬНЫЙ ЭТАП:</a:t>
            </a:r>
          </a:p>
          <a:p>
            <a:pPr marL="114300" algn="just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Определение стартовых условий – процесс сбора, обработки и обсуждения базовой информации, самоанализ. Формулирование  противоречия, постановка и обоснование проблемы, идеи эксперимента. Разработка  программы эксперимента.  Презентация программы эксперимента. Создание  рабочей  группы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94294" y="5217674"/>
            <a:ext cx="82727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ОБОБЩАЮЩИЙ ЭТАП</a:t>
            </a:r>
          </a:p>
          <a:p>
            <a:pPr marL="114300" algn="just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Анализ результатов эксперимента; </a:t>
            </a:r>
          </a:p>
          <a:p>
            <a:pPr marL="114300" algn="just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оформление и описание хода и результатов эксперимента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56272" y="3059367"/>
            <a:ext cx="8928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ПРАКТИЧЕСКИЙ ЭТАП</a:t>
            </a:r>
          </a:p>
          <a:p>
            <a:pPr marL="114300" algn="just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Проведение исследовательских работ школьник</a:t>
            </a:r>
            <a:r>
              <a:rPr lang="kk-KZ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ов</a:t>
            </a: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и педагогов по изучению нематериального культурного наследия казахов и способов репрезентации его в музейном формате. </a:t>
            </a:r>
          </a:p>
          <a:p>
            <a:pPr marL="114300" algn="just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Систематизация и оформление материала.  </a:t>
            </a:r>
          </a:p>
          <a:p>
            <a:pPr marL="114300" algn="just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Проведение  мониторинга . Функционирование кружков секций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1141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68" b="26567"/>
          <a:stretch/>
        </p:blipFill>
        <p:spPr>
          <a:xfrm>
            <a:off x="120770" y="1621766"/>
            <a:ext cx="11852694" cy="30192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5057" y="172529"/>
            <a:ext cx="1159390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180340" algn="ctr">
              <a:lnSpc>
                <a:spcPct val="108000"/>
              </a:lnSpc>
            </a:pPr>
            <a:r>
              <a:rPr lang="ru-RU" sz="20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МЕТОДОЛОГИЧЕСКАЯ  ОСНОВА ЭКСПЕРИМЕНТА:</a:t>
            </a:r>
          </a:p>
          <a:p>
            <a:pPr marL="114300" algn="just"/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Методологической основой эксперимента являются теории, концепции, раскрывающие проблему духовно-нравственного воспитания, современные </a:t>
            </a:r>
            <a:r>
              <a:rPr lang="ru-RU" sz="1600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этноисторические</a:t>
            </a: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концепции развития культуры и образования, положения об этнической культуре и ее воспитательных возможностях, </a:t>
            </a:r>
            <a:r>
              <a:rPr lang="ru-RU" sz="1600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этнопедагогическая</a:t>
            </a:r>
            <a:r>
              <a:rPr lang="ru-RU" sz="16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концепция воспитания и образования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710037" y="4662524"/>
            <a:ext cx="1939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5058" y="4330461"/>
            <a:ext cx="11464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аксиологический</a:t>
            </a:r>
            <a:r>
              <a:rPr lang="ru-RU" sz="20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подход при изучения произведений национальной</a:t>
            </a:r>
            <a:br>
              <a:rPr lang="ru-RU" sz="20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художественной литературы,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культурологический подход, рассматривающий этническую культуру как органическую часть общечеловеческой культуры, раскрывающий </a:t>
            </a:r>
            <a:r>
              <a:rPr lang="ru-RU" sz="2000" b="1" dirty="0" err="1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культурообразующую</a:t>
            </a:r>
            <a:r>
              <a:rPr lang="ru-RU" sz="20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 функцию социальной среды,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632D09"/>
                </a:solidFill>
                <a:latin typeface="+mj-lt"/>
                <a:ea typeface="+mj-ea"/>
                <a:cs typeface="+mj-cs"/>
              </a:rPr>
              <a:t>личностно-деятельный подход к изучению образовательно-воспитательного процесса, позволяющий творческое овладение духовно- ценностным опытом предшествующих поколений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966</Words>
  <Application>Microsoft Macintosh PowerPoint</Application>
  <PresentationFormat>Произвольный</PresentationFormat>
  <Paragraphs>185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ПРОГРАММА   ЭКСПЕРИМЕНТАЛЬНОЙ ПЛОЩАДКИ «Этнопедагогический подход в воспитании казахстанского школьника»</vt:lpstr>
      <vt:lpstr>Слайд 2</vt:lpstr>
      <vt:lpstr>Слайд 3</vt:lpstr>
      <vt:lpstr>Слайд 4</vt:lpstr>
      <vt:lpstr> </vt:lpstr>
      <vt:lpstr>Слайд 6</vt:lpstr>
      <vt:lpstr>Критерии оценки ожидаемых результатов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User2</cp:lastModifiedBy>
  <cp:revision>43</cp:revision>
  <dcterms:created xsi:type="dcterms:W3CDTF">2023-02-11T07:57:32Z</dcterms:created>
  <dcterms:modified xsi:type="dcterms:W3CDTF">2023-08-17T05:48:48Z</dcterms:modified>
</cp:coreProperties>
</file>